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90133-23E4-458B-8E41-DDE1B7009B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863293-6269-448A-AA18-520213BB1A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ADECA5-0C6E-4D3E-BBC7-694FE706F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0BD0-50BA-492D-A15C-DC003A2DF418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91F9E-7FE3-4CA4-A6E7-3C75B13E9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20C96-46D3-4B3B-81F6-7F8A588B9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A78E-6A4E-4C7E-A63C-00F73F96A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3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8E92-D62D-4178-BB7F-1D4D9B108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F3EB36-DB52-469E-BC42-82491FFA84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00C19-C76A-4433-9083-2E9B27188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0BD0-50BA-492D-A15C-DC003A2DF418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07220-8277-4F36-8C9C-767FD6208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5C90D-AAE8-4269-AA09-892E07CE5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A78E-6A4E-4C7E-A63C-00F73F96A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04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BA995E-66D7-41F0-88FF-F6BF40814C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CAEB69-1F92-4870-BAE0-FA6B0261E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2054F-8D24-480D-9AB4-14667A25F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0BD0-50BA-492D-A15C-DC003A2DF418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D5A35-BE28-4807-9776-F8E537021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148D6-5F88-4BA2-B93E-0A1B2B872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A78E-6A4E-4C7E-A63C-00F73F96A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075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FAB10-A451-48B7-9C83-FA403CB91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C7513-8D6F-4DDA-A160-BEB0676F2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14184-161F-43AA-8495-51FC5CC53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0BD0-50BA-492D-A15C-DC003A2DF418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238F4-F0CB-4E36-AEF3-DF052E11C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CA466-8339-477B-ABE7-9F79143FF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A78E-6A4E-4C7E-A63C-00F73F96A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23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DD215-C4DB-468A-96B8-3471AE0D4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C1492-6972-4A8E-90F4-05AFB04AE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304AE-45BF-488A-91A1-1EFD6CC9A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0BD0-50BA-492D-A15C-DC003A2DF418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12ACC-96D6-4FA9-81E8-F299CA5A5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A3538-B4C0-4C51-B927-6F8BAFAFE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A78E-6A4E-4C7E-A63C-00F73F96A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804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A6575-946E-455F-A997-8BDFC3BC6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AFC05-8D9F-4590-8A3D-A6DCE04ABD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159B2D-C5E6-402F-8B47-D4ACE5659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381AD5-0272-49FC-8BDC-6DFEE4E0E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0BD0-50BA-492D-A15C-DC003A2DF418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C52C7-76C6-44B0-896F-67CEA9192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451AB8-8846-4BEF-9222-3546EEE9C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A78E-6A4E-4C7E-A63C-00F73F96A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02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4B67-11B9-4D68-9A52-62AF7D38A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55F0E-B0CE-467F-8CAB-CE6A9E2C7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F76C6B-F0A1-41DB-A4EE-7CF510D5D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69B770-96CD-474E-AB39-A37D44FFC2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9584A2-3282-4BBC-8504-706CFA793C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7E51FE-4CDC-4FF0-9B49-95CAC1368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0BD0-50BA-492D-A15C-DC003A2DF418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51B064-5F81-4DB4-9701-206630048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48A830-DA33-4F67-B922-E631A032C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A78E-6A4E-4C7E-A63C-00F73F96A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1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1DDFF-7239-457E-A9E1-743E2335C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2F8477-F998-45A2-9DCC-EA7E0DDB5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0BD0-50BA-492D-A15C-DC003A2DF418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20F1F7-839F-4C7C-9725-2D147657F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BEA8C1-D35E-4E46-A0BD-89F7F8BDB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A78E-6A4E-4C7E-A63C-00F73F96A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52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119E9B-A15A-4704-8C36-12C37262E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0BD0-50BA-492D-A15C-DC003A2DF418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343EE3-9961-4DA2-B3C0-C59CAF483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DE6DA7-6391-477F-9E07-556888FC4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A78E-6A4E-4C7E-A63C-00F73F96A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95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09FE0-BEA4-4FAC-B02A-19FF3BC5E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F0776-AAAC-482D-9F24-6A0335FD7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8BEE88-3ED8-4FE7-8278-9AE6C10D8B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85A301-0A4A-4267-A735-E16A608CD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0BD0-50BA-492D-A15C-DC003A2DF418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63681-529C-4525-81CB-110DDE65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50AF88-6B66-4501-A377-FFE9A7C0B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A78E-6A4E-4C7E-A63C-00F73F96A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85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77D91-C71E-40E7-93BD-66DF236E2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9C5EE2-7D7C-4D9F-A6CB-FE6CD0DEEB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80CC66-33D5-4FFD-B8F1-F46B61CEA5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8B1B2F-CBE1-42B2-BF84-516BD061A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0BD0-50BA-492D-A15C-DC003A2DF418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06A0A0-84B7-4CCB-881A-4DE138692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797F1B-9903-47DE-86A2-0F99A776C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A78E-6A4E-4C7E-A63C-00F73F96A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76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06E8B5-CB82-472D-AF7D-D863E311E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2F5A3-7680-43DD-8CEF-7B7E0EFAA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F3022-EB2D-493C-A6FB-E45B57A162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E0BD0-50BA-492D-A15C-DC003A2DF418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A15E9-9B74-4E43-9765-F84859FB2C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384D2-9F17-4915-A0E0-3E295E6F2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3A78E-6A4E-4C7E-A63C-00F73F96A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33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aspirations.sparc37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799C2D0-19A2-41F2-A2A1-5DD21EBA17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6222683"/>
            <a:ext cx="2209800" cy="635317"/>
          </a:xfrm>
          <a:prstGeom prst="rect">
            <a:avLst/>
          </a:prstGeom>
        </p:spPr>
      </p:pic>
      <p:pic>
        <p:nvPicPr>
          <p:cNvPr id="6" name="Picture 5" descr="A picture containing object&#10;&#10;Description automatically generated">
            <a:extLst>
              <a:ext uri="{FF2B5EF4-FFF2-40B4-BE49-F238E27FC236}">
                <a16:creationId xmlns:a16="http://schemas.microsoft.com/office/drawing/2014/main" id="{75709C59-B954-4F53-A9E2-77A29BDD85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398" y="499065"/>
            <a:ext cx="1304657" cy="114005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34F574E-C879-4BDF-8151-4CBA9F19AEFE}"/>
              </a:ext>
            </a:extLst>
          </p:cNvPr>
          <p:cNvSpPr/>
          <p:nvPr/>
        </p:nvSpPr>
        <p:spPr>
          <a:xfrm>
            <a:off x="5500452" y="634299"/>
            <a:ext cx="15615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Pell Grants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0B3DCC4-565B-409D-84D7-63DA92400E6A}"/>
              </a:ext>
            </a:extLst>
          </p:cNvPr>
          <p:cNvSpPr/>
          <p:nvPr/>
        </p:nvSpPr>
        <p:spPr>
          <a:xfrm>
            <a:off x="2031521" y="3105325"/>
            <a:ext cx="8128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Objective: </a:t>
            </a:r>
            <a:r>
              <a:rPr lang="en-US" dirty="0"/>
              <a:t>You will learn about Pell Grants and who qualifies for these federal grants.</a:t>
            </a:r>
          </a:p>
        </p:txBody>
      </p:sp>
    </p:spTree>
    <p:extLst>
      <p:ext uri="{BB962C8B-B14F-4D97-AF65-F5344CB8AC3E}">
        <p14:creationId xmlns:p14="http://schemas.microsoft.com/office/powerpoint/2010/main" val="1616570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799C2D0-19A2-41F2-A2A1-5DD21EBA17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6222683"/>
            <a:ext cx="2209800" cy="635317"/>
          </a:xfrm>
          <a:prstGeom prst="rect">
            <a:avLst/>
          </a:prstGeom>
        </p:spPr>
      </p:pic>
      <p:pic>
        <p:nvPicPr>
          <p:cNvPr id="6" name="Picture 5" descr="A picture containing object&#10;&#10;Description automatically generated">
            <a:extLst>
              <a:ext uri="{FF2B5EF4-FFF2-40B4-BE49-F238E27FC236}">
                <a16:creationId xmlns:a16="http://schemas.microsoft.com/office/drawing/2014/main" id="{75709C59-B954-4F53-A9E2-77A29BDD85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19" y="605598"/>
            <a:ext cx="1304657" cy="114005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5F647BA-48E2-4F4D-A660-5633A6AFC015}"/>
              </a:ext>
            </a:extLst>
          </p:cNvPr>
          <p:cNvSpPr/>
          <p:nvPr/>
        </p:nvSpPr>
        <p:spPr>
          <a:xfrm>
            <a:off x="3048000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What we will do:  </a:t>
            </a:r>
          </a:p>
          <a:p>
            <a:pPr marL="342900" indent="-342900">
              <a:buAutoNum type="arabicPeriod"/>
            </a:pPr>
            <a:r>
              <a:rPr lang="en-US" dirty="0"/>
              <a:t>Take the pre-test so that you will know what you should learn from this lesson.</a:t>
            </a:r>
          </a:p>
          <a:p>
            <a:pPr marL="342900" indent="-342900">
              <a:buAutoNum type="arabicPeriod"/>
            </a:pPr>
            <a:r>
              <a:rPr lang="en-US" dirty="0"/>
              <a:t>Go to </a:t>
            </a:r>
            <a:r>
              <a:rPr lang="en-US" dirty="0">
                <a:hlinkClick r:id="rId4"/>
              </a:rPr>
              <a:t>http://aspirations.sparc37.com/</a:t>
            </a:r>
            <a:r>
              <a:rPr lang="en-US" dirty="0"/>
              <a:t> and click on the </a:t>
            </a:r>
            <a:r>
              <a:rPr lang="en-US" b="1" i="1" dirty="0"/>
              <a:t>Finances</a:t>
            </a:r>
            <a:r>
              <a:rPr lang="en-US" dirty="0"/>
              <a:t> icon.  </a:t>
            </a:r>
          </a:p>
          <a:p>
            <a:pPr marL="342900" indent="-342900">
              <a:buAutoNum type="arabicPeriod"/>
            </a:pPr>
            <a:r>
              <a:rPr lang="en-US" dirty="0"/>
              <a:t>Click on the link for “</a:t>
            </a:r>
            <a:r>
              <a:rPr lang="en-US" b="1" dirty="0"/>
              <a:t>Pell Grants.</a:t>
            </a:r>
            <a:r>
              <a:rPr lang="en-US" dirty="0"/>
              <a:t>”</a:t>
            </a:r>
            <a:endParaRPr lang="en-US" b="1" dirty="0"/>
          </a:p>
          <a:p>
            <a:pPr marL="342900" indent="-342900">
              <a:buAutoNum type="arabicPeriod"/>
            </a:pPr>
            <a:r>
              <a:rPr lang="en-US" dirty="0"/>
              <a:t>You will explore the website and answer the questions on the next slide.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CA7BCD4-C461-4D96-BA50-7A215B33B051}"/>
              </a:ext>
            </a:extLst>
          </p:cNvPr>
          <p:cNvSpPr/>
          <p:nvPr/>
        </p:nvSpPr>
        <p:spPr>
          <a:xfrm>
            <a:off x="5488141" y="605598"/>
            <a:ext cx="15615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Pell Grants</a:t>
            </a:r>
          </a:p>
        </p:txBody>
      </p:sp>
    </p:spTree>
    <p:extLst>
      <p:ext uri="{BB962C8B-B14F-4D97-AF65-F5344CB8AC3E}">
        <p14:creationId xmlns:p14="http://schemas.microsoft.com/office/powerpoint/2010/main" val="659119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799C2D0-19A2-41F2-A2A1-5DD21EBA17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6222683"/>
            <a:ext cx="2209800" cy="635317"/>
          </a:xfrm>
          <a:prstGeom prst="rect">
            <a:avLst/>
          </a:prstGeom>
        </p:spPr>
      </p:pic>
      <p:pic>
        <p:nvPicPr>
          <p:cNvPr id="6" name="Picture 5" descr="A picture containing object&#10;&#10;Description automatically generated">
            <a:extLst>
              <a:ext uri="{FF2B5EF4-FFF2-40B4-BE49-F238E27FC236}">
                <a16:creationId xmlns:a16="http://schemas.microsoft.com/office/drawing/2014/main" id="{75709C59-B954-4F53-A9E2-77A29BDD85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87" y="596720"/>
            <a:ext cx="1304657" cy="114005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413091C-0E44-4587-A5C0-D24B67D71586}"/>
              </a:ext>
            </a:extLst>
          </p:cNvPr>
          <p:cNvSpPr/>
          <p:nvPr/>
        </p:nvSpPr>
        <p:spPr>
          <a:xfrm>
            <a:off x="5488141" y="596720"/>
            <a:ext cx="15615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Pell Grants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D6DE0B7-3690-4263-B80F-347186425634}"/>
              </a:ext>
            </a:extLst>
          </p:cNvPr>
          <p:cNvSpPr/>
          <p:nvPr/>
        </p:nvSpPr>
        <p:spPr>
          <a:xfrm>
            <a:off x="2337785" y="1463045"/>
            <a:ext cx="8324295" cy="4564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students qualify for Pell Grants? (students with “exceptional financial need”)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is financial need determined? (FAFSA)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often must the FAFSA be submitted to receive federal financial aid including Pell grants? (every year while in college)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how many semesters can a full-time student receive a Pell Grant? (12 semesters-6 years-or the equivalent number of semesters/years if part-time)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there anything that may limit someone’s eligibility for federal financial aid such as Pell Grants or student loans? (incarceration, drug conviction, sex offense)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difference between a Pell Grant and student loan? (Pell Grants do not need to be repaid but loans must be repaid)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can you lose a Pell Grant or be required to repay some or all of the money you received? (drop out of college, change from full-time to part-time student, drug-related conviction while in college, sexual offense conviction while in college, incarceration)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552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799C2D0-19A2-41F2-A2A1-5DD21EBA17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6222683"/>
            <a:ext cx="2209800" cy="635317"/>
          </a:xfrm>
          <a:prstGeom prst="rect">
            <a:avLst/>
          </a:prstGeom>
        </p:spPr>
      </p:pic>
      <p:pic>
        <p:nvPicPr>
          <p:cNvPr id="6" name="Picture 5" descr="A picture containing object&#10;&#10;Description automatically generated">
            <a:extLst>
              <a:ext uri="{FF2B5EF4-FFF2-40B4-BE49-F238E27FC236}">
                <a16:creationId xmlns:a16="http://schemas.microsoft.com/office/drawing/2014/main" id="{75709C59-B954-4F53-A9E2-77A29BDD85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31" y="632230"/>
            <a:ext cx="1304657" cy="114005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9482FB2-FE49-4CCF-91B0-0F38D3133F80}"/>
              </a:ext>
            </a:extLst>
          </p:cNvPr>
          <p:cNvSpPr/>
          <p:nvPr/>
        </p:nvSpPr>
        <p:spPr>
          <a:xfrm>
            <a:off x="5488141" y="632230"/>
            <a:ext cx="15615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Pell Grants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92B01-58BB-4A7F-A30B-20E69D035A2E}"/>
              </a:ext>
            </a:extLst>
          </p:cNvPr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Discussion: </a:t>
            </a:r>
            <a:r>
              <a:rPr lang="en-US" dirty="0"/>
              <a:t>Review and reflect on questions answered in the previous slide.</a:t>
            </a:r>
          </a:p>
        </p:txBody>
      </p:sp>
    </p:spTree>
    <p:extLst>
      <p:ext uri="{BB962C8B-B14F-4D97-AF65-F5344CB8AC3E}">
        <p14:creationId xmlns:p14="http://schemas.microsoft.com/office/powerpoint/2010/main" val="3953215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799C2D0-19A2-41F2-A2A1-5DD21EBA17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6222683"/>
            <a:ext cx="2209800" cy="635317"/>
          </a:xfrm>
          <a:prstGeom prst="rect">
            <a:avLst/>
          </a:prstGeom>
        </p:spPr>
      </p:pic>
      <p:pic>
        <p:nvPicPr>
          <p:cNvPr id="6" name="Picture 5" descr="A picture containing object&#10;&#10;Description automatically generated">
            <a:extLst>
              <a:ext uri="{FF2B5EF4-FFF2-40B4-BE49-F238E27FC236}">
                <a16:creationId xmlns:a16="http://schemas.microsoft.com/office/drawing/2014/main" id="{75709C59-B954-4F53-A9E2-77A29BDD85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31" y="632230"/>
            <a:ext cx="1304657" cy="114005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9482FB2-FE49-4CCF-91B0-0F38D3133F80}"/>
              </a:ext>
            </a:extLst>
          </p:cNvPr>
          <p:cNvSpPr/>
          <p:nvPr/>
        </p:nvSpPr>
        <p:spPr>
          <a:xfrm>
            <a:off x="5488141" y="632230"/>
            <a:ext cx="15615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Pell Grants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92B01-58BB-4A7F-A30B-20E69D035A2E}"/>
              </a:ext>
            </a:extLst>
          </p:cNvPr>
          <p:cNvSpPr/>
          <p:nvPr/>
        </p:nvSpPr>
        <p:spPr>
          <a:xfrm>
            <a:off x="2601157" y="3105835"/>
            <a:ext cx="75105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Demonstrate your learning:  </a:t>
            </a:r>
            <a:r>
              <a:rPr lang="en-US" dirty="0"/>
              <a:t>Take the post-test to demonstrate a knowledge of finding information about Pell Grants.</a:t>
            </a:r>
          </a:p>
        </p:txBody>
      </p:sp>
    </p:spTree>
    <p:extLst>
      <p:ext uri="{BB962C8B-B14F-4D97-AF65-F5344CB8AC3E}">
        <p14:creationId xmlns:p14="http://schemas.microsoft.com/office/powerpoint/2010/main" val="1074060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311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Johnson</dc:creator>
  <cp:lastModifiedBy>Edstar</cp:lastModifiedBy>
  <cp:revision>7</cp:revision>
  <dcterms:created xsi:type="dcterms:W3CDTF">2019-08-01T17:44:04Z</dcterms:created>
  <dcterms:modified xsi:type="dcterms:W3CDTF">2019-08-19T19:47:23Z</dcterms:modified>
</cp:coreProperties>
</file>